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71" r:id="rId4"/>
    <p:sldId id="258" r:id="rId5"/>
    <p:sldId id="262" r:id="rId6"/>
    <p:sldId id="260" r:id="rId7"/>
    <p:sldId id="274" r:id="rId8"/>
    <p:sldId id="275" r:id="rId9"/>
    <p:sldId id="273" r:id="rId10"/>
    <p:sldId id="272" r:id="rId11"/>
    <p:sldId id="264" r:id="rId12"/>
    <p:sldId id="265" r:id="rId13"/>
    <p:sldId id="270" r:id="rId14"/>
    <p:sldId id="26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2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tho\Dropbox\CCNY\Courses\CSC342_343\Documents\Take%20Home%20Tests\Take%20Home%20Test%203\Result_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tho\Dropbox\CCNY\Courses\CSC342_343\Documents\Take%20Home%20Tests\Take%20Home%20Test%203\Result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 Times (Pointer)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'Array Pointer'!$B$1</c:f>
              <c:strCache>
                <c:ptCount val="1"/>
                <c:pt idx="0">
                  <c:v>No Optimization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'Array Pointer'!$A$2:$A$18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Pointer'!$B$2:$B$18</c:f>
              <c:numCache>
                <c:formatCode>General</c:formatCode>
                <c:ptCount val="17"/>
                <c:pt idx="0">
                  <c:v>3.3999999999999997E-7</c:v>
                </c:pt>
                <c:pt idx="1">
                  <c:v>3.9999999999999998E-7</c:v>
                </c:pt>
                <c:pt idx="2">
                  <c:v>5.1999999999999989E-7</c:v>
                </c:pt>
                <c:pt idx="3">
                  <c:v>7.1999999999999999E-7</c:v>
                </c:pt>
                <c:pt idx="4">
                  <c:v>9.5999999999999991E-7</c:v>
                </c:pt>
                <c:pt idx="5">
                  <c:v>2.1600000000000001E-6</c:v>
                </c:pt>
                <c:pt idx="6">
                  <c:v>3.6625000000000001E-6</c:v>
                </c:pt>
                <c:pt idx="7">
                  <c:v>6.1375000000000001E-6</c:v>
                </c:pt>
                <c:pt idx="8">
                  <c:v>1.3833333333333332E-5</c:v>
                </c:pt>
                <c:pt idx="9">
                  <c:v>2.9011111111111113E-5</c:v>
                </c:pt>
                <c:pt idx="10">
                  <c:v>4.7349999999999999E-5</c:v>
                </c:pt>
                <c:pt idx="11">
                  <c:v>9.5411111111111114E-5</c:v>
                </c:pt>
                <c:pt idx="12" formatCode="0.00E+00">
                  <c:v>1.92E-4</c:v>
                </c:pt>
                <c:pt idx="13">
                  <c:v>4.5179999999999992E-4</c:v>
                </c:pt>
                <c:pt idx="14">
                  <c:v>8.109833333333332E-4</c:v>
                </c:pt>
                <c:pt idx="15">
                  <c:v>1.6507000000000004E-3</c:v>
                </c:pt>
                <c:pt idx="16">
                  <c:v>3.3125180000000004E-3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0A-4636-8A0A-628BDF8FD56F}"/>
            </c:ext>
          </c:extLst>
        </c:ser>
        <c:ser>
          <c:idx val="1"/>
          <c:order val="1"/>
          <c:tx>
            <c:strRef>
              <c:f>'Array Pointer'!$C$1</c:f>
              <c:strCache>
                <c:ptCount val="1"/>
                <c:pt idx="0">
                  <c:v>Compiler Optimized</c:v>
                </c:pt>
              </c:strCache>
            </c:strRef>
          </c:tx>
          <c:spPr>
            <a:ln w="19050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xVal>
            <c:numRef>
              <c:f>'Array Pointer'!$A$2:$A$18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Pointer'!$C$2:$C$18</c:f>
              <c:numCache>
                <c:formatCode>General</c:formatCode>
                <c:ptCount val="17"/>
                <c:pt idx="0">
                  <c:v>2.9999999999999999E-7</c:v>
                </c:pt>
                <c:pt idx="1">
                  <c:v>4.1999999999999995E-7</c:v>
                </c:pt>
                <c:pt idx="2">
                  <c:v>4.1999999999999995E-7</c:v>
                </c:pt>
                <c:pt idx="3">
                  <c:v>6.5999999999999993E-7</c:v>
                </c:pt>
                <c:pt idx="4">
                  <c:v>9.5999999999999991E-7</c:v>
                </c:pt>
                <c:pt idx="5">
                  <c:v>1.53E-6</c:v>
                </c:pt>
                <c:pt idx="6">
                  <c:v>2.8250000000000001E-6</c:v>
                </c:pt>
                <c:pt idx="7">
                  <c:v>5.8250000000000001E-6</c:v>
                </c:pt>
                <c:pt idx="8">
                  <c:v>9.6250000000000019E-6</c:v>
                </c:pt>
                <c:pt idx="9">
                  <c:v>2.17375E-5</c:v>
                </c:pt>
                <c:pt idx="10">
                  <c:v>3.8475E-5</c:v>
                </c:pt>
                <c:pt idx="11">
                  <c:v>8.098750000000001E-5</c:v>
                </c:pt>
                <c:pt idx="12">
                  <c:v>1.8366999999999998E-4</c:v>
                </c:pt>
                <c:pt idx="13">
                  <c:v>3.659E-4</c:v>
                </c:pt>
                <c:pt idx="14">
                  <c:v>6.7712499999999999E-4</c:v>
                </c:pt>
                <c:pt idx="15">
                  <c:v>1.1808499999999998E-3</c:v>
                </c:pt>
                <c:pt idx="16">
                  <c:v>2.1571400000000001E-3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0A-4636-8A0A-628BDF8FD56F}"/>
            </c:ext>
          </c:extLst>
        </c:ser>
        <c:ser>
          <c:idx val="2"/>
          <c:order val="2"/>
          <c:tx>
            <c:strRef>
              <c:f>'Array Pointer'!$D$1</c:f>
              <c:strCache>
                <c:ptCount val="1"/>
                <c:pt idx="0">
                  <c:v>SSE3 Vector Instructions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'Array Pointer'!$A$2:$A$18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Pointer'!$D$2:$D$18</c:f>
              <c:numCache>
                <c:formatCode>General</c:formatCode>
                <c:ptCount val="17"/>
                <c:pt idx="0">
                  <c:v>4.4285714285714281E-7</c:v>
                </c:pt>
                <c:pt idx="1">
                  <c:v>5.1428571428571432E-7</c:v>
                </c:pt>
                <c:pt idx="2">
                  <c:v>5.4285714285714291E-7</c:v>
                </c:pt>
                <c:pt idx="3">
                  <c:v>6.0000000000000008E-7</c:v>
                </c:pt>
                <c:pt idx="4">
                  <c:v>6.7142857142857138E-7</c:v>
                </c:pt>
                <c:pt idx="5">
                  <c:v>6.9999999999999997E-7</c:v>
                </c:pt>
                <c:pt idx="6">
                  <c:v>1.0666666666666667E-6</c:v>
                </c:pt>
                <c:pt idx="7">
                  <c:v>1.2555555555555557E-6</c:v>
                </c:pt>
                <c:pt idx="8">
                  <c:v>2.2000000000000001E-6</c:v>
                </c:pt>
                <c:pt idx="9">
                  <c:v>4.7999999999999998E-6</c:v>
                </c:pt>
                <c:pt idx="10">
                  <c:v>8.2777777777777778E-6</c:v>
                </c:pt>
                <c:pt idx="11">
                  <c:v>1.9200000000000003E-5</c:v>
                </c:pt>
                <c:pt idx="12">
                  <c:v>3.9888888888888888E-5</c:v>
                </c:pt>
                <c:pt idx="13">
                  <c:v>1.0551249999999998E-4</c:v>
                </c:pt>
                <c:pt idx="14">
                  <c:v>1.8433749999999997E-4</c:v>
                </c:pt>
                <c:pt idx="15">
                  <c:v>4.2722499999999994E-4</c:v>
                </c:pt>
                <c:pt idx="16">
                  <c:v>8.3766666666666668E-4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0A-4636-8A0A-628BDF8FD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922543"/>
        <c:axId val="133925871"/>
      </c:scatterChart>
      <c:valAx>
        <c:axId val="133922543"/>
        <c:scaling>
          <c:orientation val="minMax"/>
          <c:max val="105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Array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5871"/>
        <c:crosses val="autoZero"/>
        <c:crossBetween val="midCat"/>
      </c:valAx>
      <c:valAx>
        <c:axId val="133925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254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 Time At Various Optimization Levels (Pointer)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'Array Pointer (Linux)'!$B$1</c:f>
              <c:strCache>
                <c:ptCount val="1"/>
                <c:pt idx="0">
                  <c:v>Optimization Level 0</c:v>
                </c:pt>
              </c:strCache>
            </c:strRef>
          </c:tx>
          <c:spPr>
            <a:ln w="2222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'Array Pointer (Linux)'!$A$2:$A$18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 (Linux)'!$B$2:$B$18</c:f>
              <c:numCache>
                <c:formatCode>0.00E+00</c:formatCode>
                <c:ptCount val="17"/>
                <c:pt idx="0">
                  <c:v>6.5499999999999998E-7</c:v>
                </c:pt>
                <c:pt idx="1">
                  <c:v>7.5499999999999997E-7</c:v>
                </c:pt>
                <c:pt idx="2">
                  <c:v>8.2200000000000003E-7</c:v>
                </c:pt>
                <c:pt idx="3">
                  <c:v>1.0979999999999999E-6</c:v>
                </c:pt>
                <c:pt idx="4">
                  <c:v>1.8169999999999999E-6</c:v>
                </c:pt>
                <c:pt idx="5">
                  <c:v>2.5629999999999999E-6</c:v>
                </c:pt>
                <c:pt idx="6">
                  <c:v>4.2019999999999997E-6</c:v>
                </c:pt>
                <c:pt idx="7">
                  <c:v>2.5473000000000002E-5</c:v>
                </c:pt>
                <c:pt idx="8">
                  <c:v>3.4610999999999998E-5</c:v>
                </c:pt>
                <c:pt idx="9">
                  <c:v>6.4762000000000001E-5</c:v>
                </c:pt>
                <c:pt idx="10">
                  <c:v>1.21933E-4</c:v>
                </c:pt>
                <c:pt idx="11">
                  <c:v>2.33427E-4</c:v>
                </c:pt>
                <c:pt idx="12">
                  <c:v>4.8188199999999999E-4</c:v>
                </c:pt>
                <c:pt idx="13">
                  <c:v>8.8907400000000001E-4</c:v>
                </c:pt>
                <c:pt idx="14">
                  <c:v>1.893732E-3</c:v>
                </c:pt>
                <c:pt idx="15">
                  <c:v>3.747827E-3</c:v>
                </c:pt>
                <c:pt idx="16">
                  <c:v>7.6774260000000002E-3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18-44FD-9348-83C6957D2428}"/>
            </c:ext>
          </c:extLst>
        </c:ser>
        <c:ser>
          <c:idx val="1"/>
          <c:order val="1"/>
          <c:tx>
            <c:strRef>
              <c:f>'Array Pointer (Linux)'!$C$1</c:f>
              <c:strCache>
                <c:ptCount val="1"/>
                <c:pt idx="0">
                  <c:v>Optimization Level 1</c:v>
                </c:pt>
              </c:strCache>
            </c:strRef>
          </c:tx>
          <c:spPr>
            <a:ln w="2222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xVal>
            <c:numRef>
              <c:f>'Array Pointer (Linux)'!$A$2:$A$18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 (Linux)'!$C$2:$C$18</c:f>
              <c:numCache>
                <c:formatCode>0.00E+00</c:formatCode>
                <c:ptCount val="17"/>
                <c:pt idx="0">
                  <c:v>5.4300000000000003E-7</c:v>
                </c:pt>
                <c:pt idx="1">
                  <c:v>6.0699999999999997E-7</c:v>
                </c:pt>
                <c:pt idx="2">
                  <c:v>8.1699999999999997E-7</c:v>
                </c:pt>
                <c:pt idx="3">
                  <c:v>1.0049999999999999E-6</c:v>
                </c:pt>
                <c:pt idx="4">
                  <c:v>1.6449999999999999E-6</c:v>
                </c:pt>
                <c:pt idx="5">
                  <c:v>2.2740000000000002E-6</c:v>
                </c:pt>
                <c:pt idx="6">
                  <c:v>3.579E-6</c:v>
                </c:pt>
                <c:pt idx="7">
                  <c:v>4.211E-6</c:v>
                </c:pt>
                <c:pt idx="8">
                  <c:v>2.5928E-5</c:v>
                </c:pt>
                <c:pt idx="9">
                  <c:v>3.2787999999999998E-5</c:v>
                </c:pt>
                <c:pt idx="10">
                  <c:v>6.3483000000000002E-5</c:v>
                </c:pt>
                <c:pt idx="11">
                  <c:v>1.6343299999999999E-4</c:v>
                </c:pt>
                <c:pt idx="12">
                  <c:v>2.8260600000000002E-4</c:v>
                </c:pt>
                <c:pt idx="13">
                  <c:v>4.2249300000000002E-4</c:v>
                </c:pt>
                <c:pt idx="14">
                  <c:v>9.05476E-4</c:v>
                </c:pt>
                <c:pt idx="15">
                  <c:v>1.6764390000000001E-3</c:v>
                </c:pt>
                <c:pt idx="16">
                  <c:v>3.804895E-3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18-44FD-9348-83C6957D2428}"/>
            </c:ext>
          </c:extLst>
        </c:ser>
        <c:ser>
          <c:idx val="2"/>
          <c:order val="2"/>
          <c:tx>
            <c:strRef>
              <c:f>'Array Pointer (Linux)'!$D$1</c:f>
              <c:strCache>
                <c:ptCount val="1"/>
                <c:pt idx="0">
                  <c:v>Optimization Level 2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'Array Pointer (Linux)'!$A$2:$A$18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 (Linux)'!$D$2:$D$18</c:f>
              <c:numCache>
                <c:formatCode>0.00E+00</c:formatCode>
                <c:ptCount val="17"/>
                <c:pt idx="0">
                  <c:v>5.1399999999999997E-7</c:v>
                </c:pt>
                <c:pt idx="1">
                  <c:v>5.6300000000000005E-7</c:v>
                </c:pt>
                <c:pt idx="2">
                  <c:v>6.4000000000000001E-7</c:v>
                </c:pt>
                <c:pt idx="3">
                  <c:v>7.1800000000000005E-7</c:v>
                </c:pt>
                <c:pt idx="4">
                  <c:v>1.4219999999999999E-6</c:v>
                </c:pt>
                <c:pt idx="5">
                  <c:v>1.8810000000000001E-6</c:v>
                </c:pt>
                <c:pt idx="6">
                  <c:v>2.2060000000000001E-6</c:v>
                </c:pt>
                <c:pt idx="7">
                  <c:v>3.9879999999999998E-6</c:v>
                </c:pt>
                <c:pt idx="8">
                  <c:v>1.6503000000000001E-5</c:v>
                </c:pt>
                <c:pt idx="9">
                  <c:v>2.5732999999999999E-5</c:v>
                </c:pt>
                <c:pt idx="10">
                  <c:v>4.9134000000000001E-5</c:v>
                </c:pt>
                <c:pt idx="11">
                  <c:v>1.2625099999999999E-4</c:v>
                </c:pt>
                <c:pt idx="12">
                  <c:v>2.2527499999999999E-4</c:v>
                </c:pt>
                <c:pt idx="13">
                  <c:v>3.8853299999999999E-4</c:v>
                </c:pt>
                <c:pt idx="14">
                  <c:v>8.8314399999999999E-4</c:v>
                </c:pt>
                <c:pt idx="15">
                  <c:v>1.368169E-3</c:v>
                </c:pt>
                <c:pt idx="16">
                  <c:v>3.3440779999999999E-3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018-44FD-9348-83C6957D2428}"/>
            </c:ext>
          </c:extLst>
        </c:ser>
        <c:ser>
          <c:idx val="3"/>
          <c:order val="3"/>
          <c:tx>
            <c:strRef>
              <c:f>'Array Pointer (Linux)'!$E$1</c:f>
              <c:strCache>
                <c:ptCount val="1"/>
                <c:pt idx="0">
                  <c:v>Optimization Level 3</c:v>
                </c:pt>
              </c:strCache>
            </c:strRef>
          </c:tx>
          <c:spPr>
            <a:ln w="2222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xVal>
            <c:numRef>
              <c:f>'Array Pointer (Linux)'!$A$2:$A$18</c:f>
              <c:numCache>
                <c:formatCode>General</c:formatCode>
                <c:ptCount val="17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8192</c:v>
                </c:pt>
                <c:pt idx="10">
                  <c:v>16384</c:v>
                </c:pt>
                <c:pt idx="11">
                  <c:v>32768</c:v>
                </c:pt>
                <c:pt idx="12">
                  <c:v>65536</c:v>
                </c:pt>
                <c:pt idx="13">
                  <c:v>131072</c:v>
                </c:pt>
                <c:pt idx="14">
                  <c:v>262144</c:v>
                </c:pt>
                <c:pt idx="15">
                  <c:v>524288</c:v>
                </c:pt>
                <c:pt idx="16">
                  <c:v>1048576</c:v>
                </c:pt>
              </c:numCache>
            </c:numRef>
          </c:xVal>
          <c:yVal>
            <c:numRef>
              <c:f>'Array Pointer (Linux)'!$E$2:$E$18</c:f>
              <c:numCache>
                <c:formatCode>0.00E+00</c:formatCode>
                <c:ptCount val="17"/>
                <c:pt idx="0">
                  <c:v>5.1200000000000003E-7</c:v>
                </c:pt>
                <c:pt idx="1">
                  <c:v>5.3399999999999999E-7</c:v>
                </c:pt>
                <c:pt idx="2">
                  <c:v>7.3099999999999997E-7</c:v>
                </c:pt>
                <c:pt idx="3">
                  <c:v>5.6899999999999997E-7</c:v>
                </c:pt>
                <c:pt idx="4">
                  <c:v>1.0109999999999999E-6</c:v>
                </c:pt>
                <c:pt idx="5">
                  <c:v>1.9120000000000001E-6</c:v>
                </c:pt>
                <c:pt idx="6">
                  <c:v>2.23E-7</c:v>
                </c:pt>
                <c:pt idx="7">
                  <c:v>3.2310000000000001E-6</c:v>
                </c:pt>
                <c:pt idx="8">
                  <c:v>1.5177999999999999E-5</c:v>
                </c:pt>
                <c:pt idx="9">
                  <c:v>3.2437999999999997E-5</c:v>
                </c:pt>
                <c:pt idx="10">
                  <c:v>5.0269999999999998E-5</c:v>
                </c:pt>
                <c:pt idx="11">
                  <c:v>1.3248700000000001E-4</c:v>
                </c:pt>
                <c:pt idx="12">
                  <c:v>2.2555700000000001E-4</c:v>
                </c:pt>
                <c:pt idx="13">
                  <c:v>3.9254300000000003E-4</c:v>
                </c:pt>
                <c:pt idx="14">
                  <c:v>8.7827100000000002E-4</c:v>
                </c:pt>
                <c:pt idx="15">
                  <c:v>1.3273989999999999E-3</c:v>
                </c:pt>
                <c:pt idx="16">
                  <c:v>3.2562670000000002E-3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018-44FD-9348-83C6957D2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5745263"/>
        <c:axId val="355741519"/>
      </c:scatterChart>
      <c:valAx>
        <c:axId val="355745263"/>
        <c:scaling>
          <c:orientation val="minMax"/>
          <c:max val="105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Array Input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741519"/>
        <c:crosses val="autoZero"/>
        <c:crossBetween val="midCat"/>
      </c:valAx>
      <c:valAx>
        <c:axId val="355741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745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7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1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0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3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9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2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38" r:id="rId6"/>
    <p:sldLayoutId id="2147483743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hyperlink" Target="https://gcc.gnu.org/onlinedocs/gcc/Optimize-Options.html" TargetMode="External"/><Relationship Id="rId4" Type="http://schemas.openxmlformats.org/officeDocument/2006/relationships/hyperlink" Target="https://wiki.gentoo.org/wiki/GCC_optimiz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cpubenchmark.net/cpu.php?cpu=Intel+Core+i5-10210U+%40+1.60GHz&amp;id=3542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61FB7DE9-F562-4290-99B7-8C2189D6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354F8A8-7D5A-4944-8B6C-36BBF5C0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D80E2-0FF5-4C39-94B4-908CCDF99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8350" y="2249211"/>
            <a:ext cx="8115299" cy="235957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Grandview" panose="020B0502040204020203" pitchFamily="34" charset="0"/>
              </a:rPr>
              <a:t>Take home test #3</a:t>
            </a:r>
            <a:br>
              <a:rPr lang="en-US" sz="4000" dirty="0">
                <a:latin typeface="Grandview" panose="020B0502040204020203" pitchFamily="34" charset="0"/>
              </a:rPr>
            </a:br>
            <a:r>
              <a:rPr lang="en-US" sz="4000" dirty="0">
                <a:latin typeface="Grandview" panose="020B0502040204020203" pitchFamily="34" charset="0"/>
              </a:rPr>
              <a:t>Anthony Ramos</a:t>
            </a:r>
            <a:br>
              <a:rPr lang="en-US" sz="4000" dirty="0">
                <a:latin typeface="Grandview" panose="020B0502040204020203" pitchFamily="34" charset="0"/>
              </a:rPr>
            </a:br>
            <a:r>
              <a:rPr lang="en-US" sz="4000" dirty="0">
                <a:latin typeface="Grandview" panose="020B0502040204020203" pitchFamily="34" charset="0"/>
              </a:rPr>
              <a:t>CSC342/43</a:t>
            </a:r>
            <a:br>
              <a:rPr lang="en-US" sz="4000" dirty="0">
                <a:latin typeface="Grandview" panose="020B0502040204020203" pitchFamily="34" charset="0"/>
              </a:rPr>
            </a:br>
            <a:r>
              <a:rPr lang="en-US" sz="4000" dirty="0">
                <a:latin typeface="Grandview" panose="020B0502040204020203" pitchFamily="34" charset="0"/>
              </a:rPr>
              <a:t>spring 2021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8EF9E75E-264F-4F59-AA18-4BEA592E4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0"/>
    </mc:Choice>
    <mc:Fallback>
      <p:transition spd="slow" advTm="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results(MS Visual studio)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03905C-FA8A-4430-BFC7-397CDAC9D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92FFC99-D46B-48B0-BEDD-1FD0DE180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598356"/>
              </p:ext>
            </p:extLst>
          </p:nvPr>
        </p:nvGraphicFramePr>
        <p:xfrm>
          <a:off x="2100801" y="1692213"/>
          <a:ext cx="7990398" cy="4042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3479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4"/>
    </mc:Choice>
    <mc:Fallback>
      <p:transition spd="slow" advTm="11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Optimization in a Linux environment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4AF1D9-BFF0-4ADB-A8FF-5593392AA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37593"/>
              </p:ext>
            </p:extLst>
          </p:nvPr>
        </p:nvGraphicFramePr>
        <p:xfrm>
          <a:off x="2082891" y="1670416"/>
          <a:ext cx="7959541" cy="3517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4630">
                  <a:extLst>
                    <a:ext uri="{9D8B030D-6E8A-4147-A177-3AD203B41FA5}">
                      <a16:colId xmlns:a16="http://schemas.microsoft.com/office/drawing/2014/main" val="2208022009"/>
                    </a:ext>
                  </a:extLst>
                </a:gridCol>
                <a:gridCol w="2235482">
                  <a:extLst>
                    <a:ext uri="{9D8B030D-6E8A-4147-A177-3AD203B41FA5}">
                      <a16:colId xmlns:a16="http://schemas.microsoft.com/office/drawing/2014/main" val="978248902"/>
                    </a:ext>
                  </a:extLst>
                </a:gridCol>
                <a:gridCol w="1545939">
                  <a:extLst>
                    <a:ext uri="{9D8B030D-6E8A-4147-A177-3AD203B41FA5}">
                      <a16:colId xmlns:a16="http://schemas.microsoft.com/office/drawing/2014/main" val="2843904052"/>
                    </a:ext>
                  </a:extLst>
                </a:gridCol>
                <a:gridCol w="1943490">
                  <a:extLst>
                    <a:ext uri="{9D8B030D-6E8A-4147-A177-3AD203B41FA5}">
                      <a16:colId xmlns:a16="http://schemas.microsoft.com/office/drawing/2014/main" val="1263311480"/>
                    </a:ext>
                  </a:extLst>
                </a:gridCol>
              </a:tblGrid>
              <a:tr h="638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Optimization Flag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Optimization Level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Execution Time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992880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-O0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 (Default)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+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 Optimization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2547879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-O1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Basic Optimization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489638"/>
                  </a:ext>
                </a:extLst>
              </a:tr>
              <a:tr h="638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-O2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Recommend Level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7416352"/>
                  </a:ext>
                </a:extLst>
              </a:tr>
              <a:tr h="965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-O3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 (Highest)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---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Optimization Not Guaranteed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53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E390B5-969B-4535-A448-0755C0C34D55}"/>
              </a:ext>
            </a:extLst>
          </p:cNvPr>
          <p:cNvSpPr txBox="1"/>
          <p:nvPr/>
        </p:nvSpPr>
        <p:spPr>
          <a:xfrm>
            <a:off x="3015402" y="542555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GCC optimization - Gentoo Wiki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DF625-C311-4D96-A773-64872EDAB0AB}"/>
              </a:ext>
            </a:extLst>
          </p:cNvPr>
          <p:cNvSpPr txBox="1"/>
          <p:nvPr/>
        </p:nvSpPr>
        <p:spPr>
          <a:xfrm>
            <a:off x="2741697" y="5848200"/>
            <a:ext cx="6708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Optimize Options (Using the GNU Compiler Collection (GCC))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719ED3-E73E-427E-A5CC-E2BBADD09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F3691-FEDE-4ED6-9D7C-13615D3314A7}"/>
              </a:ext>
            </a:extLst>
          </p:cNvPr>
          <p:cNvCxnSpPr>
            <a:cxnSpLocks/>
          </p:cNvCxnSpPr>
          <p:nvPr/>
        </p:nvCxnSpPr>
        <p:spPr>
          <a:xfrm flipV="1">
            <a:off x="1793289" y="4447714"/>
            <a:ext cx="1145220" cy="2891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6E48A0-547D-4EA2-AF7A-0DCFE0D70087}"/>
              </a:ext>
            </a:extLst>
          </p:cNvPr>
          <p:cNvSpPr txBox="1"/>
          <p:nvPr/>
        </p:nvSpPr>
        <p:spPr>
          <a:xfrm>
            <a:off x="320147" y="4480412"/>
            <a:ext cx="161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Attempts to </a:t>
            </a:r>
          </a:p>
          <a:p>
            <a:r>
              <a:rPr lang="en-US" dirty="0"/>
              <a:t>vectorize loops</a:t>
            </a:r>
          </a:p>
        </p:txBody>
      </p:sp>
    </p:spTree>
    <p:extLst>
      <p:ext uri="{BB962C8B-B14F-4D97-AF65-F5344CB8AC3E}">
        <p14:creationId xmlns:p14="http://schemas.microsoft.com/office/powerpoint/2010/main" val="10575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1"/>
    </mc:Choice>
    <mc:Fallback xmlns="">
      <p:transition spd="slow" advTm="1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Optimization in a Linux environment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ACBDBD-5BAB-40E1-910C-85A6C516F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767BD1-7ED4-44DC-B325-9F08B7F54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79"/>
          <a:stretch/>
        </p:blipFill>
        <p:spPr>
          <a:xfrm>
            <a:off x="3219875" y="1505212"/>
            <a:ext cx="5685573" cy="3723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F3068-2382-43CA-9A54-F306A1E9F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874" y="5228947"/>
            <a:ext cx="5685573" cy="13465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075BEB-63C0-4945-A183-0AF8A0F05C36}"/>
              </a:ext>
            </a:extLst>
          </p:cNvPr>
          <p:cNvCxnSpPr>
            <a:cxnSpLocks/>
          </p:cNvCxnSpPr>
          <p:nvPr/>
        </p:nvCxnSpPr>
        <p:spPr>
          <a:xfrm>
            <a:off x="2867487" y="4172508"/>
            <a:ext cx="1477344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F84BAF-ECAE-4B7F-973F-6D70071AB6B6}"/>
              </a:ext>
            </a:extLst>
          </p:cNvPr>
          <p:cNvSpPr txBox="1"/>
          <p:nvPr/>
        </p:nvSpPr>
        <p:spPr>
          <a:xfrm>
            <a:off x="1178805" y="4026597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clock_gettime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886511-89FC-4E40-A14C-E36DE976063D}"/>
              </a:ext>
            </a:extLst>
          </p:cNvPr>
          <p:cNvCxnSpPr>
            <a:cxnSpLocks/>
          </p:cNvCxnSpPr>
          <p:nvPr/>
        </p:nvCxnSpPr>
        <p:spPr>
          <a:xfrm flipH="1">
            <a:off x="5765950" y="1993038"/>
            <a:ext cx="3300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3C2AA6-26C6-43BD-BCF7-D22C2E6008AE}"/>
              </a:ext>
            </a:extLst>
          </p:cNvPr>
          <p:cNvSpPr txBox="1"/>
          <p:nvPr/>
        </p:nvSpPr>
        <p:spPr>
          <a:xfrm>
            <a:off x="6128897" y="1808372"/>
            <a:ext cx="2845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Call both functions via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D4B8C0-29FC-4113-81B8-FA093F5AF38D}"/>
              </a:ext>
            </a:extLst>
          </p:cNvPr>
          <p:cNvSpPr/>
          <p:nvPr/>
        </p:nvSpPr>
        <p:spPr>
          <a:xfrm>
            <a:off x="3649974" y="4026597"/>
            <a:ext cx="5238969" cy="9942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422D37-B1A7-40CF-B71A-9E8FA5C100A0}"/>
              </a:ext>
            </a:extLst>
          </p:cNvPr>
          <p:cNvSpPr/>
          <p:nvPr/>
        </p:nvSpPr>
        <p:spPr>
          <a:xfrm>
            <a:off x="3649973" y="5187193"/>
            <a:ext cx="5238969" cy="9942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1B7E32-F91F-4F3C-8508-9B86F045F596}"/>
              </a:ext>
            </a:extLst>
          </p:cNvPr>
          <p:cNvCxnSpPr>
            <a:cxnSpLocks/>
          </p:cNvCxnSpPr>
          <p:nvPr/>
        </p:nvCxnSpPr>
        <p:spPr>
          <a:xfrm flipH="1" flipV="1">
            <a:off x="8986807" y="4565193"/>
            <a:ext cx="778630" cy="139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ABAA24-FAB2-4B8E-AEEE-EBFD0A4E2210}"/>
              </a:ext>
            </a:extLst>
          </p:cNvPr>
          <p:cNvCxnSpPr>
            <a:cxnSpLocks/>
          </p:cNvCxnSpPr>
          <p:nvPr/>
        </p:nvCxnSpPr>
        <p:spPr>
          <a:xfrm flipH="1">
            <a:off x="9081856" y="5228947"/>
            <a:ext cx="681995" cy="2929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7FCDC-1BE5-4F8B-B470-8DA1D0EF26A2}"/>
              </a:ext>
            </a:extLst>
          </p:cNvPr>
          <p:cNvSpPr txBox="1"/>
          <p:nvPr/>
        </p:nvSpPr>
        <p:spPr>
          <a:xfrm>
            <a:off x="9796857" y="4635179"/>
            <a:ext cx="220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 1000 runs for each</a:t>
            </a:r>
          </a:p>
          <a:p>
            <a:r>
              <a:rPr lang="en-US" sz="1400" dirty="0"/>
              <a:t>program  </a:t>
            </a:r>
          </a:p>
        </p:txBody>
      </p:sp>
    </p:spTree>
    <p:extLst>
      <p:ext uri="{BB962C8B-B14F-4D97-AF65-F5344CB8AC3E}">
        <p14:creationId xmlns:p14="http://schemas.microsoft.com/office/powerpoint/2010/main" val="7949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3"/>
    </mc:Choice>
    <mc:Fallback xmlns="">
      <p:transition spd="slow" advTm="7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Optimization in a Linux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E977-B73B-4F96-997E-959FDE94E4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74601" y="1832604"/>
            <a:ext cx="9042797" cy="697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492B1-0B5A-4C70-BBE6-CCB57429D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129" y="2819447"/>
            <a:ext cx="7615742" cy="34748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C8BEB-A6E7-4BC3-8F9C-F59F6474DB36}"/>
              </a:ext>
            </a:extLst>
          </p:cNvPr>
          <p:cNvSpPr/>
          <p:nvPr/>
        </p:nvSpPr>
        <p:spPr>
          <a:xfrm>
            <a:off x="3835153" y="1832604"/>
            <a:ext cx="328474" cy="6975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463EB-C44D-40C4-91F3-D4AF8AFD2F29}"/>
              </a:ext>
            </a:extLst>
          </p:cNvPr>
          <p:cNvCxnSpPr>
            <a:cxnSpLocks/>
          </p:cNvCxnSpPr>
          <p:nvPr/>
        </p:nvCxnSpPr>
        <p:spPr>
          <a:xfrm flipV="1">
            <a:off x="1713390" y="2592280"/>
            <a:ext cx="2121763" cy="836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403EAF-3F87-4B0B-A8A6-2B7BD911B1CE}"/>
              </a:ext>
            </a:extLst>
          </p:cNvPr>
          <p:cNvSpPr txBox="1"/>
          <p:nvPr/>
        </p:nvSpPr>
        <p:spPr>
          <a:xfrm>
            <a:off x="175790" y="3275111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Optimization Flags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927296-BB88-464F-985B-D394F016CC50}"/>
              </a:ext>
            </a:extLst>
          </p:cNvPr>
          <p:cNvCxnSpPr>
            <a:cxnSpLocks/>
          </p:cNvCxnSpPr>
          <p:nvPr/>
        </p:nvCxnSpPr>
        <p:spPr>
          <a:xfrm flipH="1">
            <a:off x="9811304" y="3443102"/>
            <a:ext cx="59332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732988-C677-44BB-B6DC-ECCE332B0C6F}"/>
              </a:ext>
            </a:extLst>
          </p:cNvPr>
          <p:cNvCxnSpPr>
            <a:cxnSpLocks/>
          </p:cNvCxnSpPr>
          <p:nvPr/>
        </p:nvCxnSpPr>
        <p:spPr>
          <a:xfrm flipH="1">
            <a:off x="9811304" y="4263602"/>
            <a:ext cx="59332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BD6E16-3FD0-4EAE-B4B1-5BA9B2C5A85F}"/>
              </a:ext>
            </a:extLst>
          </p:cNvPr>
          <p:cNvCxnSpPr>
            <a:cxnSpLocks/>
          </p:cNvCxnSpPr>
          <p:nvPr/>
        </p:nvCxnSpPr>
        <p:spPr>
          <a:xfrm flipH="1">
            <a:off x="9811303" y="5084102"/>
            <a:ext cx="59332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A2649D-2F83-4CC2-801E-4F3941F13DB3}"/>
              </a:ext>
            </a:extLst>
          </p:cNvPr>
          <p:cNvCxnSpPr>
            <a:cxnSpLocks/>
          </p:cNvCxnSpPr>
          <p:nvPr/>
        </p:nvCxnSpPr>
        <p:spPr>
          <a:xfrm flipH="1">
            <a:off x="9811303" y="5904602"/>
            <a:ext cx="59332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3C700-DCCD-44AC-864E-AA7F1D081F7B}"/>
              </a:ext>
            </a:extLst>
          </p:cNvPr>
          <p:cNvSpPr txBox="1"/>
          <p:nvPr/>
        </p:nvSpPr>
        <p:spPr>
          <a:xfrm>
            <a:off x="10404628" y="3275110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Optimization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9D716-0A4E-4347-8EDE-416597121856}"/>
              </a:ext>
            </a:extLst>
          </p:cNvPr>
          <p:cNvSpPr txBox="1"/>
          <p:nvPr/>
        </p:nvSpPr>
        <p:spPr>
          <a:xfrm>
            <a:off x="10404628" y="4109714"/>
            <a:ext cx="1702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Level 1 Optimization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F6D38-39A6-47BF-B374-9873EB621289}"/>
              </a:ext>
            </a:extLst>
          </p:cNvPr>
          <p:cNvSpPr txBox="1"/>
          <p:nvPr/>
        </p:nvSpPr>
        <p:spPr>
          <a:xfrm>
            <a:off x="10458603" y="4930213"/>
            <a:ext cx="1702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Level 2 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D3272-53E9-4D59-A332-B08E91F15362}"/>
              </a:ext>
            </a:extLst>
          </p:cNvPr>
          <p:cNvSpPr txBox="1"/>
          <p:nvPr/>
        </p:nvSpPr>
        <p:spPr>
          <a:xfrm>
            <a:off x="10404628" y="5750712"/>
            <a:ext cx="1702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Level 3 Optimization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9A47C1-1081-47A9-B471-22993F023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9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8"/>
    </mc:Choice>
    <mc:Fallback>
      <p:transition spd="slow" advTm="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Results (Linux)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21485DB-2BD3-4292-81D7-7C4423AF1C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539017"/>
              </p:ext>
            </p:extLst>
          </p:nvPr>
        </p:nvGraphicFramePr>
        <p:xfrm>
          <a:off x="2551960" y="1571831"/>
          <a:ext cx="7088080" cy="4600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114724-AFAF-4015-B8B2-1096044FD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6EE4A-38E2-4B84-B4BA-99C0C829B0F2}"/>
              </a:ext>
            </a:extLst>
          </p:cNvPr>
          <p:cNvSpPr txBox="1"/>
          <p:nvPr/>
        </p:nvSpPr>
        <p:spPr>
          <a:xfrm>
            <a:off x="9845336" y="2503503"/>
            <a:ext cx="21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report for results via array indexing</a:t>
            </a:r>
          </a:p>
        </p:txBody>
      </p:sp>
    </p:spTree>
    <p:extLst>
      <p:ext uri="{BB962C8B-B14F-4D97-AF65-F5344CB8AC3E}">
        <p14:creationId xmlns:p14="http://schemas.microsoft.com/office/powerpoint/2010/main" val="165388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27"/>
    </mc:Choice>
    <mc:Fallback>
      <p:transition spd="slow" advTm="1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56D66-5B33-40D3-9C65-A3B6E39995D0}"/>
              </a:ext>
            </a:extLst>
          </p:cNvPr>
          <p:cNvSpPr txBox="1"/>
          <p:nvPr/>
        </p:nvSpPr>
        <p:spPr>
          <a:xfrm>
            <a:off x="4868580" y="3075057"/>
            <a:ext cx="2454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Thank You!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689AC5-A7DA-444A-A84D-A8B84EBC1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5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"/>
    </mc:Choice>
    <mc:Fallback>
      <p:transition spd="slow" advTm="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0620375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3EE7-9A17-4B7D-B822-62B49A7FF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447800"/>
            <a:ext cx="11649074" cy="4724401"/>
          </a:xfrm>
        </p:spPr>
        <p:txBody>
          <a:bodyPr/>
          <a:lstStyle/>
          <a:p>
            <a:r>
              <a:rPr lang="en-US" dirty="0"/>
              <a:t>Implement a program to compute dot product using Pointer Arithmetic (discussed here)</a:t>
            </a:r>
          </a:p>
          <a:p>
            <a:r>
              <a:rPr lang="en-US" dirty="0"/>
              <a:t>Utilize </a:t>
            </a:r>
            <a:r>
              <a:rPr lang="en-US" dirty="0" err="1"/>
              <a:t>QueryPerformanceCounter</a:t>
            </a:r>
            <a:r>
              <a:rPr lang="en-US" dirty="0"/>
              <a:t>() to measure execution times (Visual Studio Only)</a:t>
            </a:r>
          </a:p>
          <a:p>
            <a:r>
              <a:rPr lang="en-US" dirty="0"/>
              <a:t>Optimize compiler generated assembly code using vector instructions</a:t>
            </a:r>
          </a:p>
          <a:p>
            <a:r>
              <a:rPr lang="en-US" dirty="0"/>
              <a:t>Simulate in MS Visual Studio and Linux environments</a:t>
            </a:r>
          </a:p>
          <a:p>
            <a:r>
              <a:rPr lang="en-US" dirty="0"/>
              <a:t>Repeat using array indexing instead (See report)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0D6B4B9-ADA8-493A-8DD3-A4C826660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88577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My CPU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EB5BB-219F-4946-9B70-F023B683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641" y="1564043"/>
            <a:ext cx="4200386" cy="4268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64E7B-3568-4C04-A46A-546E4113B5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20619" y="1806212"/>
            <a:ext cx="5362575" cy="707024"/>
          </a:xfrm>
          <a:prstGeom prst="rect">
            <a:avLst/>
          </a:prstGeom>
        </p:spPr>
      </p:pic>
      <p:pic>
        <p:nvPicPr>
          <p:cNvPr id="1026" name="Picture 2" descr="Intel Core i5-10210U Laptop Processor (Comet Lake-U) - NotebookCheck.net  Tech">
            <a:extLst>
              <a:ext uri="{FF2B5EF4-FFF2-40B4-BE49-F238E27FC236}">
                <a16:creationId xmlns:a16="http://schemas.microsoft.com/office/drawing/2014/main" id="{4AE30CB6-F569-42B4-A640-F89D3A174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393" y="2993564"/>
            <a:ext cx="2839025" cy="28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6CA7E4-89F2-49CE-819D-A47340E3E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EAC039-8769-4ED6-B487-6B4B29FD0061}"/>
              </a:ext>
            </a:extLst>
          </p:cNvPr>
          <p:cNvSpPr/>
          <p:nvPr/>
        </p:nvSpPr>
        <p:spPr>
          <a:xfrm>
            <a:off x="1362714" y="3675354"/>
            <a:ext cx="4079298" cy="310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3679D6-3B1D-4B68-B71D-F7C80E9728BF}"/>
              </a:ext>
            </a:extLst>
          </p:cNvPr>
          <p:cNvCxnSpPr/>
          <p:nvPr/>
        </p:nvCxnSpPr>
        <p:spPr>
          <a:xfrm flipH="1" flipV="1">
            <a:off x="5506027" y="3986073"/>
            <a:ext cx="589973" cy="790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A2D61C-332A-4192-B314-EEC59EC25ED4}"/>
              </a:ext>
            </a:extLst>
          </p:cNvPr>
          <p:cNvSpPr txBox="1"/>
          <p:nvPr/>
        </p:nvSpPr>
        <p:spPr>
          <a:xfrm flipH="1">
            <a:off x="5570042" y="4776186"/>
            <a:ext cx="1216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n-US" sz="1400" dirty="0"/>
              <a:t> CPU’s instruction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387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1"/>
    </mc:Choice>
    <mc:Fallback xmlns="">
      <p:transition spd="slow" advTm="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My CPU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07C73-3A05-490E-B1AB-CF3D030C59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1945" y="2375909"/>
            <a:ext cx="5073650" cy="295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F0B19-4401-4577-9B3D-F2C3E3DEFB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36455" y="2133656"/>
            <a:ext cx="5943600" cy="3435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0ED5F7-A3BA-4F62-92C5-B02B335C3ACD}"/>
              </a:ext>
            </a:extLst>
          </p:cNvPr>
          <p:cNvSpPr/>
          <p:nvPr/>
        </p:nvSpPr>
        <p:spPr>
          <a:xfrm>
            <a:off x="5736455" y="4802819"/>
            <a:ext cx="5943600" cy="239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E6D1B9-72A3-4027-80CC-8A59B6701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9CD9AF-0B01-480E-85D8-FFFB8CFF313F}"/>
              </a:ext>
            </a:extLst>
          </p:cNvPr>
          <p:cNvSpPr txBox="1"/>
          <p:nvPr/>
        </p:nvSpPr>
        <p:spPr>
          <a:xfrm>
            <a:off x="569651" y="5911178"/>
            <a:ext cx="10333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7"/>
              </a:rPr>
              <a:t>(cpubenchmark.net)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4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"/>
    </mc:Choice>
    <mc:Fallback xmlns="">
      <p:transition spd="slow" advTm="5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Dot Product Program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18D2358-576A-40A8-A917-39FB1C8E3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441" y="205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A817AC-84FD-4B9D-A25B-6BCFAD1D5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278219"/>
              </p:ext>
            </p:extLst>
          </p:nvPr>
        </p:nvGraphicFramePr>
        <p:xfrm>
          <a:off x="2114694" y="2057400"/>
          <a:ext cx="7895936" cy="182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1386242" progId="Word.OpenDocumentText.12">
                  <p:embed/>
                </p:oleObj>
              </mc:Choice>
              <mc:Fallback>
                <p:oleObj name="Document" r:id="rId4" imgW="5940848" imgH="1386242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694" y="2057400"/>
                        <a:ext cx="7895936" cy="1822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8768D42-75CE-45B6-8C51-36A6F3485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505501"/>
              </p:ext>
            </p:extLst>
          </p:nvPr>
        </p:nvGraphicFramePr>
        <p:xfrm>
          <a:off x="2114694" y="4425294"/>
          <a:ext cx="7930811" cy="162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943600" imgH="1244520" progId="Word.OpenDocumentText.12">
                  <p:embed/>
                </p:oleObj>
              </mc:Choice>
              <mc:Fallback>
                <p:oleObj name="Document" r:id="rId6" imgW="5943600" imgH="1244520" progId="Word.OpenDocumentTex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694" y="4425294"/>
                        <a:ext cx="7930811" cy="16268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54FB97-40C8-4F62-B421-D8B071BEE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36B51-2006-44EA-B2F7-4DA3DF724BEF}"/>
              </a:ext>
            </a:extLst>
          </p:cNvPr>
          <p:cNvCxnSpPr/>
          <p:nvPr/>
        </p:nvCxnSpPr>
        <p:spPr>
          <a:xfrm flipH="1">
            <a:off x="6809173" y="5140170"/>
            <a:ext cx="10919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F6493C-85BB-43E1-A44A-F30158E3A87F}"/>
              </a:ext>
            </a:extLst>
          </p:cNvPr>
          <p:cNvSpPr txBox="1"/>
          <p:nvPr/>
        </p:nvSpPr>
        <p:spPr>
          <a:xfrm>
            <a:off x="8043169" y="495550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 Report</a:t>
            </a:r>
          </a:p>
        </p:txBody>
      </p:sp>
    </p:spTree>
    <p:extLst>
      <p:ext uri="{BB962C8B-B14F-4D97-AF65-F5344CB8AC3E}">
        <p14:creationId xmlns:p14="http://schemas.microsoft.com/office/powerpoint/2010/main" val="5421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3"/>
    </mc:Choice>
    <mc:Fallback xmlns="">
      <p:transition spd="slow" advTm="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QueryPerformancecounter()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D7A00C-1F45-4EAA-BD3D-E2055F550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385" y="19557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6F6777-76AD-499A-BBE4-BA16A3C63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083538"/>
              </p:ext>
            </p:extLst>
          </p:nvPr>
        </p:nvGraphicFramePr>
        <p:xfrm>
          <a:off x="1535837" y="1955778"/>
          <a:ext cx="9635231" cy="407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940848" imgH="2517949" progId="Word.OpenDocumentText.12">
                  <p:embed/>
                </p:oleObj>
              </mc:Choice>
              <mc:Fallback>
                <p:oleObj name="Document" r:id="rId4" imgW="5940848" imgH="2517949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837" y="1955778"/>
                        <a:ext cx="9635231" cy="4076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8BE4D6-79E3-46A9-90A4-878E7D60E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3"/>
    </mc:Choice>
    <mc:Fallback xmlns="">
      <p:transition spd="slow" advTm="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Grandview" panose="020B0502040204020203" pitchFamily="34" charset="0"/>
              </a:rPr>
              <a:t>Optimization Settings (Auto parallelization/Vectorization)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D7A00C-1F45-4EAA-BD3D-E2055F550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385" y="19557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20CF6-E69D-44AC-978E-F716246FE4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40467" y="1526570"/>
            <a:ext cx="6244390" cy="4460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9502C5-0DD1-40A1-B147-442DFB3E0B70}"/>
              </a:ext>
            </a:extLst>
          </p:cNvPr>
          <p:cNvSpPr/>
          <p:nvPr/>
        </p:nvSpPr>
        <p:spPr>
          <a:xfrm>
            <a:off x="4669653" y="3098309"/>
            <a:ext cx="3506681" cy="142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E5485-D8CA-4B3B-9517-30CA8B8364EA}"/>
              </a:ext>
            </a:extLst>
          </p:cNvPr>
          <p:cNvSpPr/>
          <p:nvPr/>
        </p:nvSpPr>
        <p:spPr>
          <a:xfrm>
            <a:off x="4669652" y="3929434"/>
            <a:ext cx="3506681" cy="142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02E916-2FFC-4210-82A0-FD5113DD4C4C}"/>
              </a:ext>
            </a:extLst>
          </p:cNvPr>
          <p:cNvCxnSpPr/>
          <p:nvPr/>
        </p:nvCxnSpPr>
        <p:spPr>
          <a:xfrm flipH="1">
            <a:off x="8353887" y="3169325"/>
            <a:ext cx="15535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CB58D1-1866-4AB2-87A7-C92D7C072556}"/>
              </a:ext>
            </a:extLst>
          </p:cNvPr>
          <p:cNvCxnSpPr/>
          <p:nvPr/>
        </p:nvCxnSpPr>
        <p:spPr>
          <a:xfrm flipH="1">
            <a:off x="8353886" y="4000450"/>
            <a:ext cx="15535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D1D25B-0C67-49ED-B2D8-1CC059C8F150}"/>
              </a:ext>
            </a:extLst>
          </p:cNvPr>
          <p:cNvSpPr txBox="1"/>
          <p:nvPr/>
        </p:nvSpPr>
        <p:spPr>
          <a:xfrm>
            <a:off x="10085033" y="2846159"/>
            <a:ext cx="142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Enable Auto </a:t>
            </a:r>
          </a:p>
          <a:p>
            <a:pPr algn="ctr"/>
            <a:r>
              <a:rPr lang="en-US" dirty="0"/>
              <a:t>Vectorization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47346-9735-42C5-B22E-549B06834397}"/>
              </a:ext>
            </a:extLst>
          </p:cNvPr>
          <p:cNvSpPr txBox="1"/>
          <p:nvPr/>
        </p:nvSpPr>
        <p:spPr>
          <a:xfrm>
            <a:off x="10030210" y="3665897"/>
            <a:ext cx="1532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Enable Auto </a:t>
            </a:r>
          </a:p>
          <a:p>
            <a:pPr algn="ctr"/>
            <a:r>
              <a:rPr lang="en-US" dirty="0"/>
              <a:t>Parallelization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83364C5-70CA-4153-8E0E-9F67F98D7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6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7"/>
    </mc:Choice>
    <mc:Fallback>
      <p:transition spd="slow" advTm="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1D7A00C-1F45-4EAA-BD3D-E2055F550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385" y="19557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E090FE-A97C-495E-A4A1-ED538B83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Test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98ECA7-8EE4-4157-BD05-39780426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033" y="2157274"/>
            <a:ext cx="5423257" cy="4352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4D032-6E11-4766-A0E8-99FD75086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33" y="1354180"/>
            <a:ext cx="5955252" cy="803094"/>
          </a:xfrm>
          <a:prstGeom prst="rect">
            <a:avLst/>
          </a:prstGeom>
        </p:spPr>
      </p:pic>
      <p:pic>
        <p:nvPicPr>
          <p:cNvPr id="6" name="Audio 2">
            <a:hlinkClick r:id="" action="ppaction://media"/>
            <a:extLst>
              <a:ext uri="{FF2B5EF4-FFF2-40B4-BE49-F238E27FC236}">
                <a16:creationId xmlns:a16="http://schemas.microsoft.com/office/drawing/2014/main" id="{ED50738A-A6FC-47FC-A5BF-8B4288B94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545AC0-1D01-4C83-9E34-A42CDCC6C9C6}"/>
              </a:ext>
            </a:extLst>
          </p:cNvPr>
          <p:cNvCxnSpPr>
            <a:cxnSpLocks/>
          </p:cNvCxnSpPr>
          <p:nvPr/>
        </p:nvCxnSpPr>
        <p:spPr>
          <a:xfrm flipH="1">
            <a:off x="6890552" y="4112153"/>
            <a:ext cx="11348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1D6062-DB82-4EAD-907C-D05003265762}"/>
              </a:ext>
            </a:extLst>
          </p:cNvPr>
          <p:cNvCxnSpPr>
            <a:cxnSpLocks/>
          </p:cNvCxnSpPr>
          <p:nvPr/>
        </p:nvCxnSpPr>
        <p:spPr>
          <a:xfrm flipH="1">
            <a:off x="7540102" y="4266042"/>
            <a:ext cx="11348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7883C7-FA94-4408-83C3-00597C5E3F9E}"/>
              </a:ext>
            </a:extLst>
          </p:cNvPr>
          <p:cNvCxnSpPr>
            <a:cxnSpLocks/>
          </p:cNvCxnSpPr>
          <p:nvPr/>
        </p:nvCxnSpPr>
        <p:spPr>
          <a:xfrm flipH="1">
            <a:off x="7457984" y="4400686"/>
            <a:ext cx="170530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E1796230-5958-458C-A426-1891EDAE0BFA}"/>
              </a:ext>
            </a:extLst>
          </p:cNvPr>
          <p:cNvSpPr/>
          <p:nvPr/>
        </p:nvSpPr>
        <p:spPr>
          <a:xfrm>
            <a:off x="7048870" y="2094862"/>
            <a:ext cx="248575" cy="40299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FD295-6E60-45C1-8A7B-027EEF6B3FA5}"/>
              </a:ext>
            </a:extLst>
          </p:cNvPr>
          <p:cNvSpPr txBox="1"/>
          <p:nvPr/>
        </p:nvSpPr>
        <p:spPr>
          <a:xfrm>
            <a:off x="7457983" y="210156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7830C-259F-4933-A3A1-A170DBE31126}"/>
              </a:ext>
            </a:extLst>
          </p:cNvPr>
          <p:cNvSpPr txBox="1"/>
          <p:nvPr/>
        </p:nvSpPr>
        <p:spPr>
          <a:xfrm>
            <a:off x="8025413" y="3927059"/>
            <a:ext cx="2335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Dot Product (Array Indexing)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4A8F4-1D0D-4863-8344-4615ACE04C19}"/>
              </a:ext>
            </a:extLst>
          </p:cNvPr>
          <p:cNvSpPr txBox="1"/>
          <p:nvPr/>
        </p:nvSpPr>
        <p:spPr>
          <a:xfrm>
            <a:off x="8674963" y="4112153"/>
            <a:ext cx="261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Dot Product (Pointer Arithmetic)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FBEDC-6714-4638-9C8D-E3AB88A81932}"/>
              </a:ext>
            </a:extLst>
          </p:cNvPr>
          <p:cNvSpPr txBox="1"/>
          <p:nvPr/>
        </p:nvSpPr>
        <p:spPr>
          <a:xfrm>
            <a:off x="9163286" y="4266041"/>
            <a:ext cx="302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Dot Product (SSE3 Vector Instructions)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3336D1-4365-4C00-9CB5-1562B349A68C}"/>
              </a:ext>
            </a:extLst>
          </p:cNvPr>
          <p:cNvCxnSpPr>
            <a:cxnSpLocks/>
          </p:cNvCxnSpPr>
          <p:nvPr/>
        </p:nvCxnSpPr>
        <p:spPr>
          <a:xfrm flipH="1">
            <a:off x="6096000" y="3527706"/>
            <a:ext cx="11348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1822A7-EBEE-4CD8-BA6F-25B9C484E9B2}"/>
              </a:ext>
            </a:extLst>
          </p:cNvPr>
          <p:cNvSpPr txBox="1"/>
          <p:nvPr/>
        </p:nvSpPr>
        <p:spPr>
          <a:xfrm>
            <a:off x="7297444" y="3357275"/>
            <a:ext cx="4742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 array values (we are not concerned with the result)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AFBF1C-B677-4261-B93B-61BF1D28915C}"/>
              </a:ext>
            </a:extLst>
          </p:cNvPr>
          <p:cNvSpPr txBox="1"/>
          <p:nvPr/>
        </p:nvSpPr>
        <p:spPr>
          <a:xfrm>
            <a:off x="235601" y="3429000"/>
            <a:ext cx="2965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 We must change the</a:t>
            </a:r>
          </a:p>
          <a:p>
            <a:r>
              <a:rPr lang="en-US" sz="1400" dirty="0"/>
              <a:t>datatypes of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arr1</a:t>
            </a:r>
            <a:r>
              <a:rPr lang="en-US" sz="1400" dirty="0"/>
              <a:t>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arr2</a:t>
            </a:r>
            <a:r>
              <a:rPr lang="en-US" sz="1400" dirty="0"/>
              <a:t>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1400" dirty="0"/>
              <a:t>, and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/>
              <a:t> </a:t>
            </a:r>
            <a:r>
              <a:rPr lang="en-US" sz="1400" i="1" dirty="0"/>
              <a:t>from int to float </a:t>
            </a:r>
            <a:r>
              <a:rPr lang="en-US" sz="1400" dirty="0"/>
              <a:t>if we want to use 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DotProduct_Vector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20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3"/>
    </mc:Choice>
    <mc:Fallback xmlns="">
      <p:transition spd="slow" advTm="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639F-9E2D-4594-964A-90F17BEDB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685800"/>
            <a:ext cx="11649074" cy="561975"/>
          </a:xfrm>
        </p:spPr>
        <p:txBody>
          <a:bodyPr/>
          <a:lstStyle/>
          <a:p>
            <a:r>
              <a:rPr lang="en-US" dirty="0">
                <a:latin typeface="Grandview" panose="020B0502040204020203" pitchFamily="34" charset="0"/>
              </a:rPr>
              <a:t>Dot Product (Vector Instructions)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9554A-A5B2-41FF-A3E4-FDED63B3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7" y="1362861"/>
            <a:ext cx="7029450" cy="52863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42069D-4756-497E-B109-5182A7C40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8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6"/>
    </mc:Choice>
    <mc:Fallback>
      <p:transition spd="slow" advTm="7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8032</TotalTime>
  <Words>321</Words>
  <Application>Microsoft Office PowerPoint</Application>
  <PresentationFormat>Widescreen</PresentationFormat>
  <Paragraphs>74</Paragraphs>
  <Slides>15</Slides>
  <Notes>0</Notes>
  <HiddenSlides>0</HiddenSlides>
  <MMClips>15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Goudy Old Style</vt:lpstr>
      <vt:lpstr>Grandview</vt:lpstr>
      <vt:lpstr>ClassicFrameVTI</vt:lpstr>
      <vt:lpstr>Document</vt:lpstr>
      <vt:lpstr>Take home test #3 Anthony Ramos CSC342/43 spring 2021</vt:lpstr>
      <vt:lpstr>Objective</vt:lpstr>
      <vt:lpstr>My CPU Info</vt:lpstr>
      <vt:lpstr>My CPU Info</vt:lpstr>
      <vt:lpstr>Dot Product Program</vt:lpstr>
      <vt:lpstr>QueryPerformancecounter()</vt:lpstr>
      <vt:lpstr>Optimization Settings (Auto parallelization/Vectorization) </vt:lpstr>
      <vt:lpstr>Test File</vt:lpstr>
      <vt:lpstr>Dot Product (Vector Instructions)</vt:lpstr>
      <vt:lpstr>results(MS Visual studio)</vt:lpstr>
      <vt:lpstr>Optimization in a Linux environment</vt:lpstr>
      <vt:lpstr>Optimization in a Linux environment</vt:lpstr>
      <vt:lpstr>Optimization in a Linux environment</vt:lpstr>
      <vt:lpstr>Results (Linux)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home test #3 Anthony ramos spring 2021</dc:title>
  <dc:creator>Anthony</dc:creator>
  <cp:lastModifiedBy>Anthony</cp:lastModifiedBy>
  <cp:revision>78</cp:revision>
  <dcterms:created xsi:type="dcterms:W3CDTF">2021-05-10T21:30:02Z</dcterms:created>
  <dcterms:modified xsi:type="dcterms:W3CDTF">2021-05-16T17:47:32Z</dcterms:modified>
</cp:coreProperties>
</file>